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Golos Text" panose="020B0604020202020204" charset="0"/>
      <p:regular r:id="rId34"/>
      <p:bold r:id="rId35"/>
    </p:embeddedFont>
    <p:embeddedFont>
      <p:font typeface="Golos Text Medium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wGclszHTS5wCXunK9ExVwPDKB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6483B-E6F4-478D-BEA4-FE71AA0DC75B}">
  <a:tblStyle styleId="{96F6483B-E6F4-478D-BEA4-FE71AA0DC75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40aab9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1f40aab99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4002628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f4002628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4002628e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f4002628e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f4002628e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f4002628e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f4002628ee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1f4002628ee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5" name="Google Shape;15;p27" descr="A blue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12" y="0"/>
            <a:ext cx="543463" cy="5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7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148" y="-72776"/>
            <a:ext cx="859703" cy="8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7" descr="A logo with a green and black de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7760" t="36873" r="19655" b="33949"/>
          <a:stretch/>
        </p:blipFill>
        <p:spPr>
          <a:xfrm>
            <a:off x="7867289" y="115483"/>
            <a:ext cx="1276711" cy="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7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7"/>
          <p:cNvPicPr preferRelativeResize="0"/>
          <p:nvPr/>
        </p:nvPicPr>
        <p:blipFill rotWithShape="1">
          <a:blip r:embed="rId2">
            <a:alphaModFix amt="67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8"/>
          <p:cNvPicPr preferRelativeResize="0"/>
          <p:nvPr/>
        </p:nvPicPr>
        <p:blipFill rotWithShape="1">
          <a:blip r:embed="rId2">
            <a:alphaModFix amt="29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29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9" descr="A blue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12" y="0"/>
            <a:ext cx="543463" cy="5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9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148" y="-47129"/>
            <a:ext cx="859703" cy="8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9" descr="A logo with a green and black de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7760" t="36873" r="19655" b="33949"/>
          <a:stretch/>
        </p:blipFill>
        <p:spPr>
          <a:xfrm>
            <a:off x="7867289" y="115483"/>
            <a:ext cx="1276711" cy="31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1" name="Google Shape;41;p30" descr="A blue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12" y="0"/>
            <a:ext cx="543463" cy="5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0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148" y="-72776"/>
            <a:ext cx="859703" cy="8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0" descr="A logo with a green and black de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7760" t="36873" r="19655" b="33949"/>
          <a:stretch/>
        </p:blipFill>
        <p:spPr>
          <a:xfrm>
            <a:off x="7867289" y="115483"/>
            <a:ext cx="1276711" cy="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0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pic>
        <p:nvPicPr>
          <p:cNvPr id="49" name="Google Shape;49;p31" descr="A blue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12" y="0"/>
            <a:ext cx="543463" cy="5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1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148" y="-72776"/>
            <a:ext cx="859703" cy="8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1" descr="A logo with a green and black de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7760" t="36873" r="19655" b="33949"/>
          <a:stretch/>
        </p:blipFill>
        <p:spPr>
          <a:xfrm>
            <a:off x="7867289" y="115483"/>
            <a:ext cx="1276711" cy="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2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5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35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pic>
        <p:nvPicPr>
          <p:cNvPr id="8" name="Google Shape;8;p26" descr="A blue and white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9012" y="0"/>
            <a:ext cx="543463" cy="54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6" descr="A blue and white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42148" y="-47129"/>
            <a:ext cx="859703" cy="8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6" descr="A logo with a green and black desig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 l="17760" t="36873" r="19655" b="33949"/>
          <a:stretch/>
        </p:blipFill>
        <p:spPr>
          <a:xfrm>
            <a:off x="7867289" y="115483"/>
            <a:ext cx="1276711" cy="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/>
          <p:nvPr/>
        </p:nvSpPr>
        <p:spPr>
          <a:xfrm>
            <a:off x="69012" y="4835106"/>
            <a:ext cx="26086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by: Engr. Soonh Taj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lama.meta.com/llama2/" TargetMode="External"/><Relationship Id="rId3" Type="http://schemas.openxmlformats.org/officeDocument/2006/relationships/hyperlink" Target="https://platform.openai.com/docs/models/gpt-3-5-turbo" TargetMode="External"/><Relationship Id="rId7" Type="http://schemas.openxmlformats.org/officeDocument/2006/relationships/hyperlink" Target="https://bigscience.huggingface.co/blog/blo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epmind.google/technologies/gemini/#introduction" TargetMode="External"/><Relationship Id="rId5" Type="http://schemas.openxmlformats.org/officeDocument/2006/relationships/hyperlink" Target="https://ai.google/discover/palm2/" TargetMode="External"/><Relationship Id="rId4" Type="http://schemas.openxmlformats.org/officeDocument/2006/relationships/hyperlink" Target="https://platform.openai.com/docs/models/gpt-4-and-gpt-4-turb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models/pal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poe.com/Google-PaL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models/gemin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ngr-soonh-taj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ngr.soonhtaj@gmail.com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examples" TargetMode="External"/><Relationship Id="rId3" Type="http://schemas.openxmlformats.org/officeDocument/2006/relationships/hyperlink" Target="https://poe.com/chat/23msnbr8uqpy7c8n2my" TargetMode="External"/><Relationship Id="rId7" Type="http://schemas.openxmlformats.org/officeDocument/2006/relationships/hyperlink" Target="https://gpt-tokenizer.dev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loud.google.com/?hl=en" TargetMode="External"/><Relationship Id="rId5" Type="http://schemas.openxmlformats.org/officeDocument/2006/relationships/hyperlink" Target="https://gemini.google.com/app" TargetMode="External"/><Relationship Id="rId4" Type="http://schemas.openxmlformats.org/officeDocument/2006/relationships/hyperlink" Target="https://aistudio.google.com/app/prompts/new_cha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CampMLSASIBA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287186" y="714149"/>
            <a:ext cx="6302022" cy="290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>
                <a:solidFill>
                  <a:schemeClr val="accent3"/>
                </a:solidFill>
              </a:rPr>
              <a:t>Unlocking the potential of Large Language Models (LLMs).</a:t>
            </a:r>
            <a:endParaRPr sz="3600" b="1">
              <a:solidFill>
                <a:schemeClr val="accent3"/>
              </a:solidFill>
            </a:endParaRPr>
          </a:p>
        </p:txBody>
      </p:sp>
      <p:grpSp>
        <p:nvGrpSpPr>
          <p:cNvPr id="84" name="Google Shape;84;p1"/>
          <p:cNvGrpSpPr/>
          <p:nvPr/>
        </p:nvGrpSpPr>
        <p:grpSpPr>
          <a:xfrm rot="425598">
            <a:off x="7564060" y="2548792"/>
            <a:ext cx="2820938" cy="3189531"/>
            <a:chOff x="6483100" y="2237750"/>
            <a:chExt cx="898250" cy="1146075"/>
          </a:xfrm>
        </p:grpSpPr>
        <p:sp>
          <p:nvSpPr>
            <p:cNvPr id="85" name="Google Shape;85;p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1"/>
          <p:cNvGrpSpPr/>
          <p:nvPr/>
        </p:nvGrpSpPr>
        <p:grpSpPr>
          <a:xfrm>
            <a:off x="6749002" y="2535750"/>
            <a:ext cx="1147199" cy="637372"/>
            <a:chOff x="315275" y="3124950"/>
            <a:chExt cx="658175" cy="365675"/>
          </a:xfrm>
        </p:grpSpPr>
        <p:sp>
          <p:nvSpPr>
            <p:cNvPr id="166" name="Google Shape;166;p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7425343" y="6459785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 txBox="1"/>
          <p:nvPr/>
        </p:nvSpPr>
        <p:spPr>
          <a:xfrm>
            <a:off x="8393835" y="472087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Popular LLMs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40" name="Google Shape;340;p1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341" name="Google Shape;341;p1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2" name="Google Shape;342;p1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0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Popular LLMs</a:t>
            </a:r>
            <a:endParaRPr/>
          </a:p>
        </p:txBody>
      </p:sp>
      <p:sp>
        <p:nvSpPr>
          <p:cNvPr id="349" name="Google Shape;349;p1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11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51" name="Google Shape;351;p11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2" name="Google Shape;352;p11"/>
          <p:cNvGraphicFramePr/>
          <p:nvPr/>
        </p:nvGraphicFramePr>
        <p:xfrm>
          <a:off x="714999" y="1242399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FFC9ED"/>
                    </a:gs>
                    <a:gs pos="35000">
                      <a:srgbClr val="FFD9F1"/>
                    </a:gs>
                    <a:gs pos="100000">
                      <a:srgbClr val="FFEEFC"/>
                    </a:gs>
                  </a:gsLst>
                  <a:lin ang="16200000" scaled="0"/>
                </a:gradFill>
                <a:tableStyleId>{96F6483B-E6F4-478D-BEA4-FE71AA0DC75B}</a:tableStyleId>
              </a:tblPr>
              <a:tblGrid>
                <a:gridCol w="8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LLM Name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Developed By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Model Size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Tasks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Link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GPT-3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OpenAI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175B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Text generation, Translation, Summarization &amp; Text classification 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https://platform.openai.com/docs/models/gpt-3-5-turbo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GPT-4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OpenAI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100T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Multimodal, Various tasks on text, images &amp; code.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https://platform.openai.com/docs/models/gpt-4-and-gpt-4-turbo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PaLM 2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Google AI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540B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Multilingual, Text generation, Translation, Summarization &amp; Text classification 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5"/>
                        </a:rPr>
                        <a:t>https://ai.google/discover/palm2/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GEMINI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Google AI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175 T(Ultra), 50T (Pro), 10T(Nano)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Multimodal, Various tasks on text, audio, images, video, and code.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https://deepmind.google/technologies/gemini/#introduction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BLOOM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BigScience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176B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Multilingual, Text generation, Information Extraction, Question Answering, Summarization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7"/>
                        </a:rPr>
                        <a:t>https://bigscience.huggingface.co/blog/bloom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/>
                        <a:t>LLAMA 2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Meta AI</a:t>
                      </a:r>
                      <a:endParaRPr sz="900" i="1" u="none" strike="noStrike" cap="none"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7B, 13B and 70B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Text generation, Translation, Summarization &amp; Text classification </a:t>
                      </a:r>
                      <a:endParaRPr/>
                    </a:p>
                  </a:txBody>
                  <a:tcPr marL="41200" marR="41200" marT="20600" marB="20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 strike="noStrike" cap="none">
                          <a:solidFill>
                            <a:schemeClr val="hlink"/>
                          </a:solidFill>
                          <a:hlinkClick r:id="rId8"/>
                        </a:rPr>
                        <a:t>https://llama.meta.com/llama2/</a:t>
                      </a:r>
                      <a:r>
                        <a:rPr lang="en-US" sz="900" u="none" strike="noStrike" cap="none"/>
                        <a:t> </a:t>
                      </a:r>
                      <a:endParaRPr/>
                    </a:p>
                  </a:txBody>
                  <a:tcPr marL="41200" marR="41200" marT="20600" marB="206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Hands on LLMs </a:t>
            </a:r>
            <a:endParaRPr/>
          </a:p>
        </p:txBody>
      </p:sp>
      <p:sp>
        <p:nvSpPr>
          <p:cNvPr id="358" name="Google Shape;358;p1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359" name="Google Shape;359;p1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0" name="Google Shape;360;p1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Hands on LLMs </a:t>
            </a:r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GPT</a:t>
            </a: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GPT (Generative Pre-trained Transformer) is a large-scale language model developed by OpenAI.</a:t>
            </a: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It is pre-trained on extensive text data using unsupervised learning techniques.</a:t>
            </a: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GPT utilizes the Transformer architecture, incorporating self-attention mechanisms for efficient processing of input sequences.</a:t>
            </a: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The model can generate coherent text given a prompt and adapt to specific tasks through fine-tuning.</a:t>
            </a: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GPT comes in various sizes, with larger models having more parameters to capture complex language patterns.</a:t>
            </a:r>
            <a:endParaRPr/>
          </a:p>
          <a:p>
            <a:pPr marL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D0D0D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13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69" name="Google Shape;369;p13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3" descr="A black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5167" y="3901050"/>
            <a:ext cx="3013666" cy="88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Palm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Pathways Language Model (PaLM)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https://ai.google.dev/models/palm</a:t>
            </a: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https://poe.com/Google-PaLM</a:t>
            </a:r>
            <a:r>
              <a:rPr lang="en-US"/>
              <a:t>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14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78" name="Google Shape;378;p14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14" descr="A logo with a colorful flowe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21173" y="3113490"/>
            <a:ext cx="3509236" cy="194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385" name="Google Shape;385;p15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Gemini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Multimodal LLM by Google AI.</a:t>
            </a: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https://ai.google.dev/models/gemini</a:t>
            </a:r>
            <a:r>
              <a:rPr lang="en-US"/>
              <a:t> </a:t>
            </a:r>
            <a:endParaRPr/>
          </a:p>
          <a:p>
            <a:pPr marL="285750" lvl="0" indent="-196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86" name="Google Shape;386;p15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7" name="Google Shape;387;p15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15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4799" y="2486689"/>
            <a:ext cx="4889648" cy="24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Bloom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A 176B parameter multilingual  LLM developed collaboratively by BigScience, involving numerous global researchers and institutions.</a:t>
            </a: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Open Source: Unlike counterparts like OpenAI, Meta, and Google, Bloom is entirely open source.</a:t>
            </a: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Huggingface providing access to the full Bloom model and smaller pre-trained versions through their transformers API.</a:t>
            </a:r>
            <a:endParaRPr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https://huggingface.co/bigscience/bloom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16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396" name="Google Shape;396;p16" descr="A logo with flowers on i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370" r="13825"/>
          <a:stretch/>
        </p:blipFill>
        <p:spPr>
          <a:xfrm>
            <a:off x="5895548" y="3483865"/>
            <a:ext cx="2827827" cy="158301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6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Bloom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1. Greedy Search:</a:t>
            </a:r>
            <a:endParaRPr/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Selects the word with the highest probability at each step, often leading to locally optimal choices but potentially missing better options later on.</a:t>
            </a:r>
            <a:endParaRPr/>
          </a:p>
          <a:p>
            <a:pPr marL="285750" lvl="0" indent="-196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Example: "The cat is" - If "cat" is followed by "sleeping" with the highest probability and "playing" with a slightly lower probability, greedy search would choose "sleeping" without considering "playing."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17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405" name="Google Shape;405;p17" descr="A logo with flower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8714" y="4436099"/>
            <a:ext cx="1657836" cy="7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7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Bloom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2. Beam Search: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Explores multiple potential sequences simultaneously by keeping track of the top-n most likely options at each step, aiming to find the most probable sequence overall.</a:t>
            </a:r>
            <a:endParaRPr/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Example: In beam search with a beam width of 2, if the options after "cat" are "sleeping," "playing," "eating," and "running," beam search would consider "sleeping" and "playing" as potential next words.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414" name="Google Shape;414;p18" descr="A logo with flower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8986" y="4436099"/>
            <a:ext cx="1657836" cy="7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8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Hands on LLMs </a:t>
            </a:r>
            <a:br>
              <a:rPr lang="en-US" sz="3200"/>
            </a:b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Bloom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3. Sampling With Top-k + Top-p: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Balances randomness and control in text generation by first narrowing down the options to the top-k most likely words and then further refining the selection based on a probability threshold p.</a:t>
            </a:r>
            <a:endParaRPr/>
          </a:p>
          <a:p>
            <a:pPr marL="285750" lvl="0" indent="-196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Example: Suppose the top 3 words after "cat" are "sleeping," "playing," and "eating." Using Top-k sampling with k=1 and Top-p sampling with p=0.6, we might randomly select "sleeping" or choose words whose cumulative probability exceeds 0.6.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19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423" name="Google Shape;423;p19" descr="A logo with flower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570" y="4436099"/>
            <a:ext cx="1657836" cy="7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9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accent3"/>
                </a:solidFill>
              </a:rPr>
              <a:t>About Me ☺</a:t>
            </a:r>
            <a:endParaRPr/>
          </a:p>
        </p:txBody>
      </p:sp>
      <p:grpSp>
        <p:nvGrpSpPr>
          <p:cNvPr id="187" name="Google Shape;187;p2"/>
          <p:cNvGrpSpPr/>
          <p:nvPr/>
        </p:nvGrpSpPr>
        <p:grpSpPr>
          <a:xfrm flipH="1">
            <a:off x="6428610" y="810573"/>
            <a:ext cx="3465125" cy="2743889"/>
            <a:chOff x="4388650" y="2224200"/>
            <a:chExt cx="1707525" cy="1174775"/>
          </a:xfrm>
        </p:grpSpPr>
        <p:sp>
          <p:nvSpPr>
            <p:cNvPr id="188" name="Google Shape;188;p2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2" descr="A logo with a green and black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1257" t="31435" r="22645" b="34861"/>
          <a:stretch/>
        </p:blipFill>
        <p:spPr>
          <a:xfrm>
            <a:off x="7261053" y="35738"/>
            <a:ext cx="1886799" cy="59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" descr="A blue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6" y="0"/>
            <a:ext cx="975166" cy="97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" descr="A blue and white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7" y="4374037"/>
            <a:ext cx="769463" cy="76946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"/>
          <p:cNvSpPr txBox="1"/>
          <p:nvPr/>
        </p:nvSpPr>
        <p:spPr>
          <a:xfrm>
            <a:off x="835779" y="1812388"/>
            <a:ext cx="5903728" cy="23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Role :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I'm Engr. Soonh Taj, a PhD scholar &amp; CS faculty at SIBAU.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Expertise -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NLP and AI research.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Education - 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BE &amp; ME from MUET Jamshoro.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Research Alumni - 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NTNU Gjøvik.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Involvement: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Active in academia &amp; community</a:t>
            </a:r>
            <a:endParaRPr sz="1400" b="0" i="0" u="none" strike="noStrike" cap="none">
              <a:solidFill>
                <a:srgbClr val="0D0D0D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Contact: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en-US" sz="1400" b="0" i="0" u="sng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engr.soonhtaj@gmail.com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 for any inquiries.</a:t>
            </a:r>
            <a:endParaRPr/>
          </a:p>
          <a:p>
            <a:pPr marL="0" marR="0" lvl="0" indent="-88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LinkedIn:</a:t>
            </a:r>
            <a:r>
              <a:rPr lang="en-US" sz="1400" b="0" i="0" u="none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400" b="0" i="0" u="none" strike="noStrike" cap="none">
              <a:solidFill>
                <a:srgbClr val="0D0D0D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Soonh Taj (Speaker) </a:t>
            </a:r>
            <a:r>
              <a:rPr lang="en-US" sz="1400" b="0" i="0" u="sng" strike="noStrike" cap="none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linkedin.com/in/engr-soonh-taj</a:t>
            </a:r>
            <a:endParaRPr>
              <a:solidFill>
                <a:srgbClr val="0D0D0D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Golos Text"/>
              <a:buChar char="○"/>
            </a:pPr>
            <a:r>
              <a:rPr lang="en-US">
                <a:solidFill>
                  <a:srgbClr val="0D0D0D"/>
                </a:solidFill>
                <a:latin typeface="Golos Text"/>
                <a:ea typeface="Golos Text"/>
                <a:cs typeface="Golos Text"/>
                <a:sym typeface="Golos Text"/>
              </a:rPr>
              <a:t>Aftab Ahmed (Organizer / Gold MLSA): https://www.linkedin.com/in/aftabahmedabro/</a:t>
            </a:r>
            <a:endParaRPr>
              <a:solidFill>
                <a:srgbClr val="0D0D0D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8583755" y="47426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Applications of LLMs </a:t>
            </a:r>
            <a:br>
              <a:rPr lang="en-US" sz="4400"/>
            </a:br>
            <a:endParaRPr sz="4400"/>
          </a:p>
        </p:txBody>
      </p:sp>
      <p:sp>
        <p:nvSpPr>
          <p:cNvPr id="430" name="Google Shape;430;p2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5</a:t>
            </a:r>
            <a:endParaRPr/>
          </a:p>
        </p:txBody>
      </p:sp>
      <p:cxnSp>
        <p:nvCxnSpPr>
          <p:cNvPr id="431" name="Google Shape;431;p2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32" name="Google Shape;432;p2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Applications of LLMs </a:t>
            </a:r>
            <a:br>
              <a:rPr lang="en-US" sz="3200"/>
            </a:br>
            <a:endParaRPr/>
          </a:p>
        </p:txBody>
      </p:sp>
      <p:sp>
        <p:nvSpPr>
          <p:cNvPr id="439" name="Google Shape;439;p21"/>
          <p:cNvSpPr txBox="1">
            <a:spLocks noGrp="1"/>
          </p:cNvSpPr>
          <p:nvPr>
            <p:ph type="body" idx="1"/>
          </p:nvPr>
        </p:nvSpPr>
        <p:spPr>
          <a:xfrm>
            <a:off x="715100" y="935665"/>
            <a:ext cx="7713900" cy="376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Content Creation &amp; Editing: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Generate creative text formats, write marketing copy, translate languages, summarize information, and assist with writing tasks.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Information Access &amp; Analysis: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Answer your questions in an informative way, analyze large datasets, generate reports, and categorize information.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Human-Computer Interaction: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Enhance chatbots and assistants, personalize user experiences, generate captions, and develop adaptive educational tools.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Code &amp; Software Development: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Write basic code, assist with debugging, automate tasks, and generate documentation.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Scientific Research: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Analyze research papers, summarize findings, and assist with formulation of hypotheses.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21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441" name="Google Shape;441;p21" descr="A logo with flower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570" y="4436099"/>
            <a:ext cx="1657836" cy="7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1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Challenges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48" name="Google Shape;448;p2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6</a:t>
            </a:r>
            <a:endParaRPr/>
          </a:p>
        </p:txBody>
      </p:sp>
      <p:cxnSp>
        <p:nvCxnSpPr>
          <p:cNvPr id="449" name="Google Shape;449;p2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0" name="Google Shape;450;p2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Challenges</a:t>
            </a:r>
            <a:br>
              <a:rPr lang="en-US" sz="3200"/>
            </a:br>
            <a:br>
              <a:rPr lang="en-US" sz="3200"/>
            </a:br>
            <a:endParaRPr/>
          </a:p>
        </p:txBody>
      </p:sp>
      <p:sp>
        <p:nvSpPr>
          <p:cNvPr id="457" name="Google Shape;457;p23"/>
          <p:cNvSpPr txBox="1">
            <a:spLocks noGrp="1"/>
          </p:cNvSpPr>
          <p:nvPr>
            <p:ph type="body" idx="1"/>
          </p:nvPr>
        </p:nvSpPr>
        <p:spPr>
          <a:xfrm>
            <a:off x="715100" y="1127051"/>
            <a:ext cx="7980844" cy="348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Accuracy and Factual Truth: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can be susceptible to generating outputs that are factually incorrect or misleading.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Bias and Fairness: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Biases in the training data can lead to biased outputs.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Safety and Mitigating Harm: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can be used to generate harmful content.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Interpretability and Explainability: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Difficulty understanding how LLMs arrive at their outputs.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Scalability and Resource Consumption: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Training and running LLMs requires a massive amount of computing power.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Generalization and Context: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can struggle to adapt to new situations or understand complex contexts.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Hallucination: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can generate outputs that are entirely fictional or irrelevant, even if they sound plausible.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23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59" name="Google Shape;459;p23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Challenges</a:t>
            </a:r>
            <a:br>
              <a:rPr lang="en-US" sz="3200"/>
            </a:br>
            <a:br>
              <a:rPr lang="en-US" sz="3200"/>
            </a:br>
            <a:endParaRPr/>
          </a:p>
        </p:txBody>
      </p:sp>
      <p:sp>
        <p:nvSpPr>
          <p:cNvPr id="465" name="Google Shape;465;p24"/>
          <p:cNvSpPr txBox="1">
            <a:spLocks noGrp="1"/>
          </p:cNvSpPr>
          <p:nvPr>
            <p:ph type="body" idx="1"/>
          </p:nvPr>
        </p:nvSpPr>
        <p:spPr>
          <a:xfrm>
            <a:off x="715100" y="1127051"/>
            <a:ext cx="7980844" cy="348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Security and Privacy: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There's a risk that LLMs could be used to generate malicious content or manipulate people. Additionally, the vast amount of data used to train LLMs raises privacy concerns.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Misinformation and Disinformation Campaigns: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could be misused to create fake news articles or social media posts that spread misinformation or disinformation.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Job displacement: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As LLMs become more adept at tasks currently done by humans, there's a concern that some jobs may be automated.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Egocentrism and Social Bias: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LLMs trained on a massive amount of text data may inadvertently learn and perpetuate social biases or egocentric tendencies present in that data.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300" b="1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Legal and Ethical Implications:</a:t>
            </a:r>
            <a:r>
              <a:rPr lang="en-US" sz="1300" b="0" i="0">
                <a:solidFill>
                  <a:srgbClr val="1F1F1F"/>
                </a:solidFill>
                <a:latin typeface="Golos Text"/>
                <a:ea typeface="Golos Text"/>
                <a:cs typeface="Golos Text"/>
                <a:sym typeface="Golos Text"/>
              </a:rPr>
              <a:t> The development and use of LLMs raise new legal and ethical questions that need to be addressed.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466" name="Google Shape;466;p24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67" name="Google Shape;467;p24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40aab99a9_0_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Important Links</a:t>
            </a:r>
            <a:br>
              <a:rPr lang="en-US" sz="3200"/>
            </a:br>
            <a:br>
              <a:rPr lang="en-US" sz="3200"/>
            </a:br>
            <a:endParaRPr/>
          </a:p>
        </p:txBody>
      </p:sp>
      <p:sp>
        <p:nvSpPr>
          <p:cNvPr id="473" name="Google Shape;473;g1f40aab99a9_0_0"/>
          <p:cNvSpPr txBox="1">
            <a:spLocks noGrp="1"/>
          </p:cNvSpPr>
          <p:nvPr>
            <p:ph type="body" idx="1"/>
          </p:nvPr>
        </p:nvSpPr>
        <p:spPr>
          <a:xfrm>
            <a:off x="715100" y="1127051"/>
            <a:ext cx="7980900" cy="3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u="sng" dirty="0">
                <a:solidFill>
                  <a:schemeClr val="hlink"/>
                </a:solidFill>
                <a:hlinkClick r:id="rId3"/>
              </a:rPr>
              <a:t>https://poe.com/chat/23msnbr8uqpy7c8n2my</a:t>
            </a:r>
            <a:r>
              <a:rPr lang="en-US" sz="1300" b="1" dirty="0">
                <a:solidFill>
                  <a:srgbClr val="1F1F1F"/>
                </a:solidFill>
              </a:rPr>
              <a:t>  (Palm chatbot)</a:t>
            </a:r>
            <a:endParaRPr sz="1300" b="1" dirty="0">
              <a:solidFill>
                <a:srgbClr val="1F1F1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u="sng" dirty="0">
                <a:solidFill>
                  <a:schemeClr val="hlink"/>
                </a:solidFill>
                <a:hlinkClick r:id="rId4"/>
              </a:rPr>
              <a:t>https://aistudio.google.com/app/prompts/new_chat</a:t>
            </a:r>
            <a:r>
              <a:rPr lang="en-US" sz="1300" b="1" dirty="0">
                <a:solidFill>
                  <a:srgbClr val="1F1F1F"/>
                </a:solidFill>
              </a:rPr>
              <a:t> (AI Studio by Google AI)</a:t>
            </a:r>
            <a:endParaRPr sz="1300" b="1" dirty="0">
              <a:solidFill>
                <a:srgbClr val="1F1F1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u="sng" dirty="0">
                <a:solidFill>
                  <a:schemeClr val="hlink"/>
                </a:solidFill>
                <a:hlinkClick r:id="rId5"/>
              </a:rPr>
              <a:t>https://gemini.google.com/app</a:t>
            </a:r>
            <a:r>
              <a:rPr lang="en-US" sz="1300" b="1" dirty="0">
                <a:solidFill>
                  <a:srgbClr val="1F1F1F"/>
                </a:solidFill>
              </a:rPr>
              <a:t> (</a:t>
            </a:r>
            <a:r>
              <a:rPr lang="en-US" sz="1300" b="1" dirty="0" err="1">
                <a:solidFill>
                  <a:srgbClr val="1F1F1F"/>
                </a:solidFill>
              </a:rPr>
              <a:t>gemini</a:t>
            </a:r>
            <a:r>
              <a:rPr lang="en-US" sz="1300" b="1" dirty="0">
                <a:solidFill>
                  <a:srgbClr val="1F1F1F"/>
                </a:solidFill>
              </a:rPr>
              <a:t> App)</a:t>
            </a:r>
            <a:endParaRPr sz="1300" b="1" dirty="0">
              <a:solidFill>
                <a:srgbClr val="1F1F1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u="sng" dirty="0">
                <a:solidFill>
                  <a:schemeClr val="hlink"/>
                </a:solidFill>
                <a:hlinkClick r:id="rId6"/>
              </a:rPr>
              <a:t>https://cloud.google.com/?hl=en</a:t>
            </a:r>
            <a:r>
              <a:rPr lang="en-US" sz="1300" b="1" dirty="0">
                <a:solidFill>
                  <a:srgbClr val="1F1F1F"/>
                </a:solidFill>
              </a:rPr>
              <a:t> (Google Cloud to get API keys for Palm &amp; Gemini)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dirty="0">
                <a:solidFill>
                  <a:srgbClr val="1F1F1F"/>
                </a:solidFill>
                <a:hlinkClick r:id="rId7"/>
              </a:rPr>
              <a:t>https://gpt-tokenizer.dev/</a:t>
            </a:r>
            <a:r>
              <a:rPr lang="en-US" sz="1300" b="1" dirty="0">
                <a:solidFill>
                  <a:srgbClr val="1F1F1F"/>
                </a:solidFill>
              </a:rPr>
              <a:t> (Tokenizer)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b="1" dirty="0">
                <a:solidFill>
                  <a:srgbClr val="1F1F1F"/>
                </a:solidFill>
                <a:hlinkClick r:id="rId8"/>
              </a:rPr>
              <a:t>https://platform.openai.com/examples</a:t>
            </a:r>
            <a:r>
              <a:rPr lang="en-US" sz="1300" b="1" dirty="0">
                <a:solidFill>
                  <a:srgbClr val="1F1F1F"/>
                </a:solidFill>
              </a:rPr>
              <a:t> (GPT Playground)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b="1" dirty="0">
              <a:solidFill>
                <a:srgbClr val="1F1F1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b="1" dirty="0">
              <a:solidFill>
                <a:srgbClr val="1F1F1F"/>
              </a:solidFill>
            </a:endParaRPr>
          </a:p>
        </p:txBody>
      </p:sp>
      <p:sp>
        <p:nvSpPr>
          <p:cNvPr id="474" name="Google Shape;474;g1f40aab99a9_0_0"/>
          <p:cNvSpPr txBox="1"/>
          <p:nvPr/>
        </p:nvSpPr>
        <p:spPr>
          <a:xfrm>
            <a:off x="253087" y="560903"/>
            <a:ext cx="4620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3"/>
                </a:solidFill>
              </a:rPr>
              <a:t>*</a:t>
            </a:r>
            <a:endParaRPr/>
          </a:p>
        </p:txBody>
      </p:sp>
      <p:sp>
        <p:nvSpPr>
          <p:cNvPr id="475" name="Google Shape;475;g1f40aab99a9_0_0"/>
          <p:cNvSpPr txBox="1"/>
          <p:nvPr/>
        </p:nvSpPr>
        <p:spPr>
          <a:xfrm>
            <a:off x="8605098" y="4696137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4002628ee_1_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LLMs on DataCamp</a:t>
            </a:r>
            <a:endParaRPr/>
          </a:p>
        </p:txBody>
      </p:sp>
      <p:sp>
        <p:nvSpPr>
          <p:cNvPr id="481" name="Google Shape;481;g1f4002628ee_1_0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g1f4002628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166200"/>
            <a:ext cx="7713899" cy="364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f4002628ee_1_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LLMs on DataCamp</a:t>
            </a:r>
            <a:endParaRPr/>
          </a:p>
        </p:txBody>
      </p:sp>
      <p:sp>
        <p:nvSpPr>
          <p:cNvPr id="488" name="Google Shape;488;g1f4002628ee_1_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g1f4002628e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295401"/>
            <a:ext cx="7474459" cy="33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4002628ee_1_19"/>
          <p:cNvSpPr txBox="1">
            <a:spLocks noGrp="1"/>
          </p:cNvSpPr>
          <p:nvPr>
            <p:ph type="title"/>
          </p:nvPr>
        </p:nvSpPr>
        <p:spPr>
          <a:xfrm>
            <a:off x="622875" y="1078050"/>
            <a:ext cx="7114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 DataCamp License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link: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http://bit.ly/DataCampML</a:t>
            </a:r>
            <a:br>
              <a:rPr lang="en-US" u="sng">
                <a:solidFill>
                  <a:schemeClr val="hlink"/>
                </a:solidFill>
                <a:hlinkClick r:id="rId3"/>
              </a:rPr>
            </a:br>
            <a:r>
              <a:rPr lang="en-US" u="sng">
                <a:solidFill>
                  <a:schemeClr val="hlink"/>
                </a:solidFill>
                <a:hlinkClick r:id="rId3"/>
              </a:rPr>
              <a:t>SASIBAU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g1f4002628ee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38" y="461075"/>
            <a:ext cx="3310460" cy="46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5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300">
                <a:solidFill>
                  <a:schemeClr val="accent3"/>
                </a:solidFill>
              </a:rPr>
              <a:t>About Organizer</a:t>
            </a:r>
            <a:endParaRPr sz="4300"/>
          </a:p>
        </p:txBody>
      </p:sp>
      <p:sp>
        <p:nvSpPr>
          <p:cNvPr id="501" name="Google Shape;501;p25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715100" y="1610825"/>
            <a:ext cx="36927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This exceptional event was brought to you by the MLSA Club Sukkur IBA University, in collaboration with Aftab Ahmed (Gold MLSA), with generous support from DataCamp.</a:t>
            </a:r>
            <a:endParaRPr sz="2100"/>
          </a:p>
        </p:txBody>
      </p:sp>
      <p:pic>
        <p:nvPicPr>
          <p:cNvPr id="503" name="Google Shape;5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800" y="1748500"/>
            <a:ext cx="4528749" cy="26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63" name="Google Shape;263;p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Architecture of LLMs</a:t>
            </a:r>
            <a:endParaRPr/>
          </a:p>
        </p:txBody>
      </p:sp>
      <p:sp>
        <p:nvSpPr>
          <p:cNvPr id="264" name="Google Shape;264;p3"/>
          <p:cNvSpPr txBox="1">
            <a:spLocks noGrp="1"/>
          </p:cNvSpPr>
          <p:nvPr>
            <p:ph type="title" idx="2"/>
          </p:nvPr>
        </p:nvSpPr>
        <p:spPr>
          <a:xfrm>
            <a:off x="715050" y="354783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Table of contents</a:t>
            </a:r>
            <a:endParaRPr/>
          </a:p>
        </p:txBody>
      </p:sp>
      <p:cxnSp>
        <p:nvCxnSpPr>
          <p:cNvPr id="265" name="Google Shape;265;p3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6" name="Google Shape;266;p3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67" name="Google Shape;267;p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Popular LLMs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Hands on LLMs</a:t>
            </a:r>
            <a:endParaRPr/>
          </a:p>
        </p:txBody>
      </p:sp>
      <p:sp>
        <p:nvSpPr>
          <p:cNvPr id="270" name="Google Shape;270;p3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271" name="Google Shape;271;p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Applications of LLMs</a:t>
            </a:r>
            <a:endParaRPr/>
          </a:p>
        </p:txBody>
      </p:sp>
      <p:cxnSp>
        <p:nvCxnSpPr>
          <p:cNvPr id="272" name="Google Shape;272;p3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3" name="Google Shape;273;p3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4" name="Google Shape;274;p3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5" name="Google Shape;275;p3"/>
          <p:cNvSpPr txBox="1"/>
          <p:nvPr/>
        </p:nvSpPr>
        <p:spPr>
          <a:xfrm>
            <a:off x="715100" y="4170837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</a:pPr>
            <a:r>
              <a:rPr lang="en-US"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06</a:t>
            </a:r>
            <a:endParaRPr/>
          </a:p>
        </p:txBody>
      </p:sp>
      <p:cxnSp>
        <p:nvCxnSpPr>
          <p:cNvPr id="276" name="Google Shape;276;p3"/>
          <p:cNvCxnSpPr/>
          <p:nvPr/>
        </p:nvCxnSpPr>
        <p:spPr>
          <a:xfrm>
            <a:off x="1255060" y="443348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7" name="Google Shape;277;p3"/>
          <p:cNvSpPr txBox="1"/>
          <p:nvPr/>
        </p:nvSpPr>
        <p:spPr>
          <a:xfrm>
            <a:off x="2050700" y="4170837"/>
            <a:ext cx="631135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Challenges</a:t>
            </a:r>
            <a:endParaRPr/>
          </a:p>
        </p:txBody>
      </p:sp>
      <p:sp>
        <p:nvSpPr>
          <p:cNvPr id="278" name="Google Shape;278;p3"/>
          <p:cNvSpPr txBox="1"/>
          <p:nvPr/>
        </p:nvSpPr>
        <p:spPr>
          <a:xfrm>
            <a:off x="714886" y="1000601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</a:pPr>
            <a:r>
              <a:rPr lang="en-US"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01</a:t>
            </a:r>
            <a:endParaRPr/>
          </a:p>
        </p:txBody>
      </p:sp>
      <p:cxnSp>
        <p:nvCxnSpPr>
          <p:cNvPr id="279" name="Google Shape;279;p3"/>
          <p:cNvCxnSpPr/>
          <p:nvPr/>
        </p:nvCxnSpPr>
        <p:spPr>
          <a:xfrm>
            <a:off x="1255060" y="128455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0" name="Google Shape;280;p3"/>
          <p:cNvSpPr txBox="1"/>
          <p:nvPr/>
        </p:nvSpPr>
        <p:spPr>
          <a:xfrm>
            <a:off x="2050814" y="973506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LLMs Introduction</a:t>
            </a:r>
            <a:endParaRPr sz="2000" b="0" i="0" u="none" strike="noStrike" cap="none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sp>
        <p:nvSpPr>
          <p:cNvPr id="281" name="Google Shape;281;p3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4002628ee_1_30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accent3"/>
                </a:solidFill>
              </a:rPr>
              <a:t>Thanks ☺</a:t>
            </a:r>
            <a:endParaRPr/>
          </a:p>
        </p:txBody>
      </p:sp>
      <p:grpSp>
        <p:nvGrpSpPr>
          <p:cNvPr id="509" name="Google Shape;509;g1f4002628ee_1_30"/>
          <p:cNvGrpSpPr/>
          <p:nvPr/>
        </p:nvGrpSpPr>
        <p:grpSpPr>
          <a:xfrm flipH="1">
            <a:off x="5932612" y="914389"/>
            <a:ext cx="3706695" cy="2550084"/>
            <a:chOff x="4388650" y="2224200"/>
            <a:chExt cx="1707525" cy="1174775"/>
          </a:xfrm>
        </p:grpSpPr>
        <p:sp>
          <p:nvSpPr>
            <p:cNvPr id="510" name="Google Shape;510;g1f4002628ee_1_30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f4002628ee_1_30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1f4002628ee_1_30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f4002628ee_1_30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f4002628ee_1_30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f4002628ee_1_30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f4002628ee_1_30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f4002628ee_1_30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1f4002628ee_1_30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f4002628ee_1_30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1f4002628ee_1_30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f4002628ee_1_30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f4002628ee_1_30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f4002628ee_1_30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f4002628ee_1_30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f4002628ee_1_30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1f4002628ee_1_30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1f4002628ee_1_30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1f4002628ee_1_30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1f4002628ee_1_30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1f4002628ee_1_30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1f4002628ee_1_30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1f4002628ee_1_30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1f4002628ee_1_30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1f4002628ee_1_30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1f4002628ee_1_30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f4002628ee_1_30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1f4002628ee_1_30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f4002628ee_1_30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f4002628ee_1_30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f4002628ee_1_30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f4002628ee_1_30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f4002628ee_1_30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f4002628ee_1_30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f4002628ee_1_30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1f4002628ee_1_30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1f4002628ee_1_30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f4002628ee_1_30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f4002628ee_1_30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f4002628ee_1_30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f4002628ee_1_30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f4002628ee_1_30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f4002628ee_1_30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f4002628ee_1_30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1f4002628ee_1_30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f4002628ee_1_30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f4002628ee_1_30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1f4002628ee_1_30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f4002628ee_1_30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f4002628ee_1_30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f4002628ee_1_30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f4002628ee_1_30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f4002628ee_1_30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f4002628ee_1_30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1f4002628ee_1_30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f4002628ee_1_30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f4002628ee_1_30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f4002628ee_1_30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f4002628ee_1_30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1f4002628ee_1_30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1f4002628ee_1_30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f4002628ee_1_30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1f4002628ee_1_30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1f4002628ee_1_30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1f4002628ee_1_30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g1f4002628ee_1_30"/>
          <p:cNvSpPr txBox="1"/>
          <p:nvPr/>
        </p:nvSpPr>
        <p:spPr>
          <a:xfrm>
            <a:off x="8605098" y="4696137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LLMs Introduction</a:t>
            </a:r>
            <a:endParaRPr/>
          </a:p>
        </p:txBody>
      </p:sp>
      <p:sp>
        <p:nvSpPr>
          <p:cNvPr id="287" name="Google Shape;287;p4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1</a:t>
            </a:r>
            <a:endParaRPr/>
          </a:p>
        </p:txBody>
      </p:sp>
      <p:cxnSp>
        <p:nvCxnSpPr>
          <p:cNvPr id="288" name="Google Shape;288;p4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9" name="Google Shape;289;p4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LLMs Introduction</a:t>
            </a:r>
            <a:endParaRPr/>
          </a:p>
        </p:txBody>
      </p:sp>
      <p:sp>
        <p:nvSpPr>
          <p:cNvPr id="296" name="Google Shape;296;p5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297" name="Google Shape;297;p5" descr="A diagram of a machine learning proce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086" y="1407692"/>
            <a:ext cx="5884235" cy="31680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Architecture of LLMs</a:t>
            </a:r>
            <a:br>
              <a:rPr lang="en-US"/>
            </a:br>
            <a:endParaRPr/>
          </a:p>
        </p:txBody>
      </p:sp>
      <p:sp>
        <p:nvSpPr>
          <p:cNvPr id="304" name="Google Shape;304;p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305" name="Google Shape;305;p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6" name="Google Shape;306;p6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(AI)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Architecture of LLMs</a:t>
            </a:r>
            <a:endParaRPr/>
          </a:p>
        </p:txBody>
      </p:sp>
      <p:sp>
        <p:nvSpPr>
          <p:cNvPr id="313" name="Google Shape;313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7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315" name="Google Shape;315;p7" descr="A diagram of a building block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3844" y="1150960"/>
            <a:ext cx="3498693" cy="380508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Architecture of LLMs</a:t>
            </a:r>
            <a:endParaRPr/>
          </a:p>
        </p:txBody>
      </p:sp>
      <p:sp>
        <p:nvSpPr>
          <p:cNvPr id="322" name="Google Shape;322;p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8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8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247" y="1498895"/>
            <a:ext cx="5178056" cy="285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Architecture of LLMs</a:t>
            </a:r>
            <a:endParaRPr/>
          </a:p>
        </p:txBody>
      </p:sp>
      <p:sp>
        <p:nvSpPr>
          <p:cNvPr id="331" name="Google Shape;331;p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9"/>
          <p:cNvSpPr txBox="1"/>
          <p:nvPr/>
        </p:nvSpPr>
        <p:spPr>
          <a:xfrm>
            <a:off x="253087" y="560903"/>
            <a:ext cx="461913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8605098" y="4696137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9" descr="A diagram of a training proce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050" y="1408795"/>
            <a:ext cx="5265900" cy="3033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Microsoft Office PowerPoint</Application>
  <PresentationFormat>On-screen Show (16:9)</PresentationFormat>
  <Paragraphs>216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Bebas Neue</vt:lpstr>
      <vt:lpstr>Golos Text</vt:lpstr>
      <vt:lpstr>Golos Text Medium</vt:lpstr>
      <vt:lpstr>Arial</vt:lpstr>
      <vt:lpstr>Artificial Intelligence by Slidesgo</vt:lpstr>
      <vt:lpstr>Unlocking the potential of Large Language Models (LLMs).</vt:lpstr>
      <vt:lpstr>About Me ☺</vt:lpstr>
      <vt:lpstr>02</vt:lpstr>
      <vt:lpstr>LLMs Introduction</vt:lpstr>
      <vt:lpstr>LLMs Introduction</vt:lpstr>
      <vt:lpstr>Architecture of LLMs </vt:lpstr>
      <vt:lpstr>Architecture of LLMs</vt:lpstr>
      <vt:lpstr>Architecture of LLMs</vt:lpstr>
      <vt:lpstr>Architecture of LLMs</vt:lpstr>
      <vt:lpstr>Popular LLMs  </vt:lpstr>
      <vt:lpstr>Popular LLMs</vt:lpstr>
      <vt:lpstr>Hands on LLMs </vt:lpstr>
      <vt:lpstr>Hands on LLMs </vt:lpstr>
      <vt:lpstr>Hands on LLMs  </vt:lpstr>
      <vt:lpstr>Hands on LLMs  </vt:lpstr>
      <vt:lpstr>Hands on LLMs  </vt:lpstr>
      <vt:lpstr>Hands on LLMs  </vt:lpstr>
      <vt:lpstr>Hands on LLMs  </vt:lpstr>
      <vt:lpstr>Hands on LLMs  </vt:lpstr>
      <vt:lpstr>Applications of LLMs  </vt:lpstr>
      <vt:lpstr>Applications of LLMs  </vt:lpstr>
      <vt:lpstr>Challenges  </vt:lpstr>
      <vt:lpstr>Challenges  </vt:lpstr>
      <vt:lpstr>Challenges  </vt:lpstr>
      <vt:lpstr>Important Links  </vt:lpstr>
      <vt:lpstr>Learn LLMs on DataCamp</vt:lpstr>
      <vt:lpstr>Learn LLMs on DataCamp</vt:lpstr>
      <vt:lpstr>Win DataCamp License for Free  Application link:  http://bit.ly/DataCampML SASIBAU </vt:lpstr>
      <vt:lpstr>About Organizer</vt:lpstr>
      <vt:lpstr>Thanks 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the potential of Large Language Models (LLMs).</dc:title>
  <cp:lastModifiedBy>soonh taj</cp:lastModifiedBy>
  <cp:revision>1</cp:revision>
  <dcterms:modified xsi:type="dcterms:W3CDTF">2024-03-18T06:02:45Z</dcterms:modified>
</cp:coreProperties>
</file>